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5" r:id="rId6"/>
    <p:sldId id="263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1212DA8-7317-488A-BA42-4313ECDE09A0}" type="datetimeFigureOut">
              <a:rPr lang="sk-SK" smtClean="0"/>
              <a:t>21.10.2018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3BAC227-56CD-4004-AFEF-9F7BC5E91381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2DA8-7317-488A-BA42-4313ECDE09A0}" type="datetimeFigureOut">
              <a:rPr lang="sk-SK" smtClean="0"/>
              <a:t>21.10.2018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C227-56CD-4004-AFEF-9F7BC5E9138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2DA8-7317-488A-BA42-4313ECDE09A0}" type="datetimeFigureOut">
              <a:rPr lang="sk-SK" smtClean="0"/>
              <a:t>21.10.2018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C227-56CD-4004-AFEF-9F7BC5E9138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1212DA8-7317-488A-BA42-4313ECDE09A0}" type="datetimeFigureOut">
              <a:rPr lang="sk-SK" smtClean="0"/>
              <a:t>21.10.2018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BAC227-56CD-4004-AFEF-9F7BC5E91381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1212DA8-7317-488A-BA42-4313ECDE09A0}" type="datetimeFigureOut">
              <a:rPr lang="sk-SK" smtClean="0"/>
              <a:t>21.10.2018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BAC227-56CD-4004-AFEF-9F7BC5E91381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2DA8-7317-488A-BA42-4313ECDE09A0}" type="datetimeFigureOut">
              <a:rPr lang="sk-SK" smtClean="0"/>
              <a:t>21.10.2018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C227-56CD-4004-AFEF-9F7BC5E91381}" type="slidenum">
              <a:rPr lang="sk-SK" smtClean="0"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2DA8-7317-488A-BA42-4313ECDE09A0}" type="datetimeFigureOut">
              <a:rPr lang="sk-SK" smtClean="0"/>
              <a:t>21.10.2018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C227-56CD-4004-AFEF-9F7BC5E91381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212DA8-7317-488A-BA42-4313ECDE09A0}" type="datetimeFigureOut">
              <a:rPr lang="sk-SK" smtClean="0"/>
              <a:t>21.10.2018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BAC227-56CD-4004-AFEF-9F7BC5E91381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2DA8-7317-488A-BA42-4313ECDE09A0}" type="datetimeFigureOut">
              <a:rPr lang="sk-SK" smtClean="0"/>
              <a:t>21.10.2018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C227-56CD-4004-AFEF-9F7BC5E9138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1212DA8-7317-488A-BA42-4313ECDE09A0}" type="datetimeFigureOut">
              <a:rPr lang="sk-SK" smtClean="0"/>
              <a:t>21.10.2018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BAC227-56CD-4004-AFEF-9F7BC5E91381}" type="slidenum">
              <a:rPr lang="sk-SK" smtClean="0"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212DA8-7317-488A-BA42-4313ECDE09A0}" type="datetimeFigureOut">
              <a:rPr lang="sk-SK" smtClean="0"/>
              <a:t>21.10.2018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BAC227-56CD-4004-AFEF-9F7BC5E91381}" type="slidenum">
              <a:rPr lang="sk-SK" smtClean="0"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212DA8-7317-488A-BA42-4313ECDE09A0}" type="datetimeFigureOut">
              <a:rPr lang="sk-SK" smtClean="0"/>
              <a:t>21.10.2018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BAC227-56CD-4004-AFEF-9F7BC5E91381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Matica_slovensk%C3%A1" TargetMode="External"/><Relationship Id="rId2" Type="http://schemas.openxmlformats.org/officeDocument/2006/relationships/hyperlink" Target="https://www.slideserve.com/zinnia/v-eobecn-poznatky-o-jazyku-iv-ro-n-k-o-spisovnom-jazyku-a-n-re-iach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91680" y="1988840"/>
            <a:ext cx="7272808" cy="1894362"/>
          </a:xfrm>
        </p:spPr>
        <p:txBody>
          <a:bodyPr>
            <a:noAutofit/>
          </a:bodyPr>
          <a:lstStyle/>
          <a:p>
            <a:r>
              <a:rPr lang="sk-SK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Ľudovít Štúr a spisovný jazyk</a:t>
            </a:r>
            <a:endParaRPr lang="sk-SK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Vlastiveda </a:t>
            </a:r>
          </a:p>
          <a:p>
            <a:r>
              <a:rPr lang="sk-SK" dirty="0" smtClean="0"/>
              <a:t>4. ročník</a:t>
            </a:r>
          </a:p>
          <a:p>
            <a:r>
              <a:rPr lang="sk-SK" dirty="0" smtClean="0"/>
              <a:t>Mgr. Margita </a:t>
            </a:r>
            <a:r>
              <a:rPr lang="sk-SK" dirty="0" err="1" smtClean="0"/>
              <a:t>Husáková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779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467600" cy="508918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Územie Slovenska</a:t>
            </a:r>
            <a:endParaRPr lang="sk-SK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7931224" cy="1152128"/>
          </a:xfrm>
        </p:spPr>
        <p:txBody>
          <a:bodyPr>
            <a:normAutofit/>
          </a:bodyPr>
          <a:lstStyle/>
          <a:p>
            <a:r>
              <a:rPr lang="sk-SK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b</a:t>
            </a:r>
            <a:r>
              <a:rPr lang="sk-SK" sz="28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olo súčasťou Uhorska takmer 1000 rokov,</a:t>
            </a:r>
          </a:p>
          <a:p>
            <a:r>
              <a:rPr lang="sk-SK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s</a:t>
            </a:r>
            <a:r>
              <a:rPr lang="sk-SK" sz="28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polu s našimi predkami žili aj iné národnosti:</a:t>
            </a:r>
          </a:p>
          <a:p>
            <a:endParaRPr lang="sk-SK" sz="2800" b="1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https://upload.wikimedia.org/wikipedia/commons/thumb/9/92/Austria_hungary_1911.jpg/1280px-Austria_hungary_19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0848"/>
            <a:ext cx="6120680" cy="464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323528" y="2348880"/>
            <a:ext cx="23042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b="1" dirty="0">
                <a:latin typeface="Arial Narrow" panose="020B0606020202030204" pitchFamily="34" charset="0"/>
              </a:rPr>
              <a:t>Germáni (Nemci),</a:t>
            </a:r>
          </a:p>
          <a:p>
            <a:pPr lvl="0"/>
            <a:r>
              <a:rPr lang="sk-SK" b="1" dirty="0">
                <a:latin typeface="Arial Narrow" panose="020B0606020202030204" pitchFamily="34" charset="0"/>
              </a:rPr>
              <a:t>Maďari</a:t>
            </a:r>
          </a:p>
          <a:p>
            <a:pPr lvl="0"/>
            <a:r>
              <a:rPr lang="sk-SK" b="1" dirty="0">
                <a:latin typeface="Arial Narrow" panose="020B0606020202030204" pitchFamily="34" charset="0"/>
              </a:rPr>
              <a:t>Rumuni</a:t>
            </a:r>
          </a:p>
          <a:p>
            <a:pPr lvl="0"/>
            <a:r>
              <a:rPr lang="sk-SK" b="1" dirty="0">
                <a:latin typeface="Arial Narrow" panose="020B0606020202030204" pitchFamily="34" charset="0"/>
              </a:rPr>
              <a:t>Chorváti</a:t>
            </a:r>
          </a:p>
          <a:p>
            <a:pPr lvl="0"/>
            <a:r>
              <a:rPr lang="sk-SK" b="1" dirty="0">
                <a:latin typeface="Arial Narrow" panose="020B0606020202030204" pitchFamily="34" charset="0"/>
              </a:rPr>
              <a:t>Česi</a:t>
            </a:r>
          </a:p>
          <a:p>
            <a:pPr lvl="0"/>
            <a:r>
              <a:rPr lang="sk-SK" b="1" dirty="0">
                <a:latin typeface="Arial Narrow" panose="020B0606020202030204" pitchFamily="34" charset="0"/>
              </a:rPr>
              <a:t>Slováci</a:t>
            </a:r>
          </a:p>
          <a:p>
            <a:pPr lvl="0"/>
            <a:r>
              <a:rPr lang="sk-SK" b="1" dirty="0">
                <a:latin typeface="Arial Narrow" panose="020B0606020202030204" pitchFamily="34" charset="0"/>
              </a:rPr>
              <a:t>Poliaci</a:t>
            </a:r>
          </a:p>
          <a:p>
            <a:pPr lvl="0"/>
            <a:r>
              <a:rPr lang="sk-SK" b="1" dirty="0">
                <a:latin typeface="Arial Narrow" panose="020B0606020202030204" pitchFamily="34" charset="0"/>
              </a:rPr>
              <a:t>Slovinci</a:t>
            </a:r>
          </a:p>
          <a:p>
            <a:pPr lvl="0"/>
            <a:r>
              <a:rPr lang="sk-SK" b="1" dirty="0">
                <a:latin typeface="Arial Narrow" panose="020B0606020202030204" pitchFamily="34" charset="0"/>
              </a:rPr>
              <a:t>Taliani</a:t>
            </a:r>
          </a:p>
          <a:p>
            <a:pPr lvl="0"/>
            <a:r>
              <a:rPr lang="sk-SK" b="1" dirty="0" err="1">
                <a:latin typeface="Arial Narrow" panose="020B0606020202030204" pitchFamily="34" charset="0"/>
              </a:rPr>
              <a:t>Rusíni</a:t>
            </a:r>
            <a:r>
              <a:rPr lang="sk-SK" b="1" dirty="0">
                <a:latin typeface="Arial Narrow" panose="020B0606020202030204" pitchFamily="34" charset="0"/>
              </a:rPr>
              <a:t>, Ukrajinci</a:t>
            </a:r>
          </a:p>
        </p:txBody>
      </p:sp>
    </p:spTree>
    <p:extLst>
      <p:ext uri="{BB962C8B-B14F-4D97-AF65-F5344CB8AC3E}">
        <p14:creationId xmlns:p14="http://schemas.microsoft.com/office/powerpoint/2010/main" val="358198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55 0.00486 L 0.26424 0.1726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0.575 0.1747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72847 0.229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24" y="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0.43368 0.3048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84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0.44583 -0.0817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92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5731 -0.0796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46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0.62327 -0.203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63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42014 0.0608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7" y="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0.25452 -0.0106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6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0.6941 -0.2395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5" y="-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/>
          <p:nvPr/>
        </p:nvPicPr>
        <p:blipFill rotWithShape="1">
          <a:blip r:embed="rId2"/>
          <a:srcRect l="20026" t="24943" r="46683" b="43084"/>
          <a:stretch/>
        </p:blipFill>
        <p:spPr bwMode="auto">
          <a:xfrm>
            <a:off x="2339752" y="3933056"/>
            <a:ext cx="5184576" cy="26254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Slováci</a:t>
            </a:r>
            <a:endParaRPr lang="sk-SK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Šípka dolu 3"/>
          <p:cNvSpPr/>
          <p:nvPr/>
        </p:nvSpPr>
        <p:spPr>
          <a:xfrm rot="4016600">
            <a:off x="5432123" y="2227886"/>
            <a:ext cx="504056" cy="4237611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95536" y="1521059"/>
            <a:ext cx="8280920" cy="2425480"/>
          </a:xfrm>
        </p:spPr>
        <p:txBody>
          <a:bodyPr>
            <a:normAutofit/>
          </a:bodyPr>
          <a:lstStyle/>
          <a:p>
            <a:r>
              <a:rPr lang="sk-SK" sz="2800" dirty="0" smtClean="0">
                <a:latin typeface="Arial Narrow" panose="020B0606020202030204" pitchFamily="34" charset="0"/>
              </a:rPr>
              <a:t>hovorili rôznymi slovenskými nárečiami,</a:t>
            </a:r>
          </a:p>
          <a:p>
            <a:r>
              <a:rPr lang="sk-SK" sz="28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snaha o vytvorenie jednotného jazyka</a:t>
            </a:r>
            <a:r>
              <a:rPr lang="sk-SK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sk-SK" sz="28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– spisovnej slovenčiny,</a:t>
            </a:r>
          </a:p>
          <a:p>
            <a:r>
              <a:rPr lang="sk-SK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1.spisovný jazyk – základom bolo </a:t>
            </a:r>
            <a:r>
              <a:rPr lang="sk-SK" sz="28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západoslovenské nárečia</a:t>
            </a:r>
            <a:r>
              <a:rPr lang="sk-SK" sz="2800" dirty="0" smtClean="0">
                <a:latin typeface="Arial Narrow" panose="020B0606020202030204" pitchFamily="34" charset="0"/>
              </a:rPr>
              <a:t>, ale všetci mu nerozumeli,</a:t>
            </a:r>
          </a:p>
          <a:p>
            <a:endParaRPr lang="sk-SK" sz="2800" dirty="0" smtClean="0">
              <a:latin typeface="Arial Narrow" panose="020B0606020202030204" pitchFamily="34" charset="0"/>
            </a:endParaRPr>
          </a:p>
        </p:txBody>
      </p:sp>
      <p:pic>
        <p:nvPicPr>
          <p:cNvPr id="8" name="Obrázok 7"/>
          <p:cNvPicPr/>
          <p:nvPr/>
        </p:nvPicPr>
        <p:blipFill rotWithShape="1">
          <a:blip r:embed="rId3"/>
          <a:srcRect l="30045" t="26824" r="58428" b="47268"/>
          <a:stretch/>
        </p:blipFill>
        <p:spPr bwMode="auto">
          <a:xfrm>
            <a:off x="323528" y="4064119"/>
            <a:ext cx="1699622" cy="23633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924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Ľudovít Štúr</a:t>
            </a:r>
            <a:endParaRPr lang="sk-SK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84309" y="1628800"/>
            <a:ext cx="8280920" cy="2425480"/>
          </a:xfrm>
        </p:spPr>
        <p:txBody>
          <a:bodyPr>
            <a:normAutofit/>
          </a:bodyPr>
          <a:lstStyle/>
          <a:p>
            <a:r>
              <a:rPr lang="sk-SK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s</a:t>
            </a:r>
            <a:r>
              <a:rPr lang="sk-SK" sz="28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a zaslúžil o vznik spisovného jazyka,</a:t>
            </a:r>
          </a:p>
          <a:p>
            <a:r>
              <a:rPr lang="sk-SK" sz="28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základom sa stalo </a:t>
            </a:r>
            <a:r>
              <a:rPr lang="sk-SK" sz="2800" b="1" u="sng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stredoslovenské nárečie,</a:t>
            </a:r>
          </a:p>
          <a:p>
            <a:r>
              <a:rPr lang="sk-SK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ď</a:t>
            </a:r>
            <a:r>
              <a:rPr lang="sk-SK" sz="28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alšími zmenami tvorí základ dnešnej spisovnej slovenčiny,</a:t>
            </a:r>
            <a:endParaRPr lang="sk-SK" sz="2800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Obrázok 5"/>
          <p:cNvPicPr/>
          <p:nvPr/>
        </p:nvPicPr>
        <p:blipFill rotWithShape="1">
          <a:blip r:embed="rId2"/>
          <a:srcRect l="19771" t="24717" r="46937" b="43084"/>
          <a:stretch/>
        </p:blipFill>
        <p:spPr bwMode="auto">
          <a:xfrm>
            <a:off x="683568" y="3645023"/>
            <a:ext cx="5544616" cy="29892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ok 7"/>
          <p:cNvPicPr/>
          <p:nvPr/>
        </p:nvPicPr>
        <p:blipFill rotWithShape="1">
          <a:blip r:embed="rId3"/>
          <a:srcRect l="30177" t="19294" r="59234" b="53412"/>
          <a:stretch/>
        </p:blipFill>
        <p:spPr bwMode="auto">
          <a:xfrm>
            <a:off x="7092280" y="116632"/>
            <a:ext cx="1818496" cy="25898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Šípka dolu 3"/>
          <p:cNvSpPr/>
          <p:nvPr/>
        </p:nvSpPr>
        <p:spPr>
          <a:xfrm rot="1933982">
            <a:off x="4097925" y="2422464"/>
            <a:ext cx="159618" cy="266060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22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Na</a:t>
            </a:r>
            <a:r>
              <a:rPr lang="sk-SK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rozvoji spisovnej slovenčiny</a:t>
            </a:r>
            <a:endParaRPr lang="sk-SK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712968" cy="2425480"/>
          </a:xfrm>
        </p:spPr>
        <p:txBody>
          <a:bodyPr>
            <a:normAutofit/>
          </a:bodyPr>
          <a:lstStyle/>
          <a:p>
            <a:r>
              <a:rPr lang="sk-SK" sz="28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má významnú zásluhu Matica slovenská,</a:t>
            </a:r>
          </a:p>
          <a:p>
            <a:r>
              <a:rPr lang="sk-SK" sz="2600" dirty="0" smtClean="0">
                <a:latin typeface="Arial Narrow" panose="020B0606020202030204" pitchFamily="34" charset="0"/>
              </a:rPr>
              <a:t>Matica slovenská – kultúrna ustanovizeň, ktorá rozvíja a upevňuje slovenské vlastenectvo, prebúdza a umocňuje národné povedomie </a:t>
            </a:r>
            <a:r>
              <a:rPr lang="sk-SK" sz="2600" dirty="0">
                <a:latin typeface="Arial Narrow" panose="020B0606020202030204" pitchFamily="34" charset="0"/>
              </a:rPr>
              <a:t>S</a:t>
            </a:r>
            <a:r>
              <a:rPr lang="sk-SK" sz="2600" dirty="0" smtClean="0">
                <a:latin typeface="Arial Narrow" panose="020B0606020202030204" pitchFamily="34" charset="0"/>
              </a:rPr>
              <a:t>lovákov i krajanov žijúcich v zahraničí</a:t>
            </a:r>
            <a:r>
              <a:rPr lang="sk-SK" sz="28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,</a:t>
            </a:r>
            <a:endParaRPr lang="sk-SK" sz="2800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r>
              <a:rPr lang="sk-SK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j</a:t>
            </a:r>
            <a:r>
              <a:rPr lang="sk-SK" sz="28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ej členovia sa snažia o hrdosť na náš jazyk – slovenčinu,</a:t>
            </a:r>
            <a:r>
              <a:rPr lang="sk-SK" sz="28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endParaRPr lang="sk-SK" sz="2800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 descr="SÃºvisiaci obrÃ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97027"/>
            <a:ext cx="55245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Ãºvisiaci obrÃ¡z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99753"/>
            <a:ext cx="1910074" cy="245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11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267744" y="1052736"/>
            <a:ext cx="6172200" cy="2053590"/>
          </a:xfrm>
        </p:spPr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1"/>
          </p:nvPr>
        </p:nvSpPr>
        <p:spPr>
          <a:xfrm>
            <a:off x="2286000" y="3933056"/>
            <a:ext cx="6606480" cy="2448694"/>
          </a:xfrm>
        </p:spPr>
        <p:txBody>
          <a:bodyPr>
            <a:normAutofit/>
          </a:bodyPr>
          <a:lstStyle/>
          <a:p>
            <a:r>
              <a:rPr lang="sk-SK" dirty="0" smtClean="0"/>
              <a:t>Zdroje:</a:t>
            </a:r>
          </a:p>
          <a:p>
            <a:r>
              <a:rPr lang="sk-SK" dirty="0" smtClean="0"/>
              <a:t>Vlastiveda pre štvrtákov, </a:t>
            </a:r>
            <a:r>
              <a:rPr lang="sk-SK" dirty="0" err="1" smtClean="0"/>
              <a:t>prac.učebnica</a:t>
            </a:r>
            <a:r>
              <a:rPr lang="sk-SK" dirty="0" smtClean="0"/>
              <a:t> 1.časť </a:t>
            </a:r>
            <a:r>
              <a:rPr lang="sk-SK" dirty="0" err="1" smtClean="0"/>
              <a:t>aitec</a:t>
            </a:r>
            <a:r>
              <a:rPr lang="sk-SK" dirty="0" smtClean="0"/>
              <a:t>,</a:t>
            </a:r>
          </a:p>
          <a:p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www.slideserve.com/zinnia/v-eobecn-poznatky-o-jazyku-iv-ro-n-k-o-spisovnom-jazyku-a-n-re-iach</a:t>
            </a:r>
            <a:r>
              <a:rPr lang="sk-SK" dirty="0" smtClean="0"/>
              <a:t> </a:t>
            </a:r>
          </a:p>
          <a:p>
            <a:r>
              <a:rPr lang="sk-SK" dirty="0">
                <a:hlinkClick r:id="rId3"/>
              </a:rPr>
              <a:t>https://</a:t>
            </a:r>
            <a:r>
              <a:rPr lang="sk-SK" dirty="0" smtClean="0">
                <a:hlinkClick r:id="rId3"/>
              </a:rPr>
              <a:t>sk.wikipedia.org/wiki/Matica_slovensk%C3%A1</a:t>
            </a:r>
            <a:r>
              <a:rPr lang="sk-SK" dirty="0" smtClean="0"/>
              <a:t> </a:t>
            </a:r>
          </a:p>
          <a:p>
            <a:endParaRPr lang="sk-SK" dirty="0" smtClean="0"/>
          </a:p>
          <a:p>
            <a:r>
              <a:rPr lang="sk-SK" dirty="0" err="1" smtClean="0"/>
              <a:t>www</a:t>
            </a:r>
            <a:r>
              <a:rPr lang="sk-SK" dirty="0" smtClean="0"/>
              <a:t>. </a:t>
            </a:r>
            <a:r>
              <a:rPr lang="sk-SK" dirty="0" err="1" smtClean="0"/>
              <a:t>google.sk</a:t>
            </a:r>
            <a:r>
              <a:rPr lang="sk-SK" dirty="0" smtClean="0"/>
              <a:t> - obrázky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9039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dobené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Zdoben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Zdoben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594</TotalTime>
  <Words>168</Words>
  <Application>Microsoft Office PowerPoint</Application>
  <PresentationFormat>Prezentácia na obrazovke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Zdobené</vt:lpstr>
      <vt:lpstr>Ľudovít Štúr a spisovný jazyk</vt:lpstr>
      <vt:lpstr>Územie Slovenska</vt:lpstr>
      <vt:lpstr>Slováci</vt:lpstr>
      <vt:lpstr>Ľudovít Štúr</vt:lpstr>
      <vt:lpstr>Na rozvoji spisovnej slovenčiny</vt:lpstr>
      <vt:lpstr>Ďakujem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 v dávnej minulosti</dc:title>
  <dc:creator>Gitka</dc:creator>
  <cp:lastModifiedBy>Gitka</cp:lastModifiedBy>
  <cp:revision>39</cp:revision>
  <dcterms:created xsi:type="dcterms:W3CDTF">2018-10-07T16:40:53Z</dcterms:created>
  <dcterms:modified xsi:type="dcterms:W3CDTF">2018-10-21T18:03:09Z</dcterms:modified>
</cp:coreProperties>
</file>