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66"/>
    <a:srgbClr val="FFFFE7"/>
    <a:srgbClr val="D9ECFF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51A75-2BB8-4D82-8E0D-B27D88FBE3DB}" type="datetimeFigureOut">
              <a:rPr lang="sk-SK" smtClean="0"/>
              <a:t>11. 10. 2016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A6372-61C0-465C-BF79-5E67A99DB5C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A6372-61C0-465C-BF79-5E67A99DB5C0}" type="slidenum">
              <a:rPr lang="sk-SK" smtClean="0"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A6372-61C0-465C-BF79-5E67A99DB5C0}" type="slidenum">
              <a:rPr lang="sk-SK" smtClean="0"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746E0-C2B7-4C27-AFAD-606B2136ACFD}" type="datetimeFigureOut">
              <a:rPr lang="sk-SK" smtClean="0"/>
              <a:pPr/>
              <a:t>11. 10. 2016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BBD92-86ED-4395-92AB-B793E3F7850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1260841" y="2967335"/>
            <a:ext cx="66223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NÁSOBENIE</a:t>
            </a:r>
            <a:endParaRPr lang="sk-SK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lačidlo akcie: Dopredu alebo Ďalej 5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95536" y="6309320"/>
            <a:ext cx="216024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rgbClr val="A50021"/>
                </a:solidFill>
              </a:rPr>
              <a:t>Mgr. Jitka </a:t>
            </a:r>
            <a:r>
              <a:rPr lang="sk-SK" sz="1600" dirty="0" err="1" smtClean="0">
                <a:solidFill>
                  <a:srgbClr val="A50021"/>
                </a:solidFill>
              </a:rPr>
              <a:t>Hrablayová</a:t>
            </a:r>
            <a:endParaRPr lang="sk-SK" sz="1600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Sčítanie preveď na násobenie. Pracuj podľa vzoru</a:t>
            </a:r>
            <a:endParaRPr lang="sk-SK" sz="28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+ 8 + 8 = </a:t>
            </a:r>
            <a:r>
              <a:rPr lang="sk-SK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3 . 8 = 24</a:t>
            </a:r>
          </a:p>
          <a:p>
            <a:pPr>
              <a:buNone/>
            </a:pPr>
            <a:r>
              <a:rPr lang="sk-SK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+ 4 + 4 + 4 = </a:t>
            </a:r>
          </a:p>
          <a:p>
            <a:pPr>
              <a:buNone/>
            </a:pPr>
            <a:r>
              <a:rPr lang="sk-SK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+ 3 + 3 + 3 + 3 =</a:t>
            </a:r>
          </a:p>
          <a:p>
            <a:pPr>
              <a:buNone/>
            </a:pPr>
            <a:r>
              <a:rPr lang="sk-SK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+ 10 + 10 =</a:t>
            </a:r>
          </a:p>
          <a:p>
            <a:pPr>
              <a:buNone/>
            </a:pPr>
            <a:r>
              <a:rPr lang="sk-SK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 + 7 + 7 + 7 =</a:t>
            </a:r>
          </a:p>
          <a:p>
            <a:pPr>
              <a:buNone/>
            </a:pPr>
            <a:endParaRPr lang="sk-SK" sz="4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Rovná spojnica 3"/>
          <p:cNvCxnSpPr/>
          <p:nvPr/>
        </p:nvCxnSpPr>
        <p:spPr>
          <a:xfrm>
            <a:off x="3707904" y="3068960"/>
            <a:ext cx="3384376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427984" y="3789040"/>
            <a:ext cx="3384376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3707904" y="4509120"/>
            <a:ext cx="3384376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3720604" y="5229200"/>
            <a:ext cx="3384376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lačidlo akcie: Späť alebo Predchádzajúci 8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Tlačidlo akcie: Dopredu alebo Ďalej 10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Obrázky:</a:t>
            </a:r>
          </a:p>
          <a:p>
            <a:r>
              <a:rPr lang="sk-SK" dirty="0" err="1" smtClean="0"/>
              <a:t>Fotky-foto.sk</a:t>
            </a:r>
            <a:endParaRPr lang="sk-SK" dirty="0"/>
          </a:p>
        </p:txBody>
      </p:sp>
      <p:sp>
        <p:nvSpPr>
          <p:cNvPr id="4" name="Tlačidlo akcie: Domov 3">
            <a:hlinkClick r:id="" action="ppaction://hlinkshowjump?jump=firstslide" highlightClick="1"/>
          </p:cNvPr>
          <p:cNvSpPr/>
          <p:nvPr/>
        </p:nvSpPr>
        <p:spPr>
          <a:xfrm>
            <a:off x="7380312" y="6309320"/>
            <a:ext cx="360040" cy="36004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1331640" y="1052736"/>
            <a:ext cx="673293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3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 . 4 = 20</a:t>
            </a:r>
            <a:endParaRPr lang="sk-SK" sz="13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1835696" y="2852936"/>
            <a:ext cx="0" cy="115212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>
            <a:off x="4211960" y="2852936"/>
            <a:ext cx="0" cy="115212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>
            <a:off x="6588224" y="2852936"/>
            <a:ext cx="0" cy="115212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ĺžnik 7"/>
          <p:cNvSpPr/>
          <p:nvPr/>
        </p:nvSpPr>
        <p:spPr>
          <a:xfrm>
            <a:off x="539552" y="4077072"/>
            <a:ext cx="2376264" cy="720080"/>
          </a:xfrm>
          <a:prstGeom prst="roundRect">
            <a:avLst/>
          </a:prstGeom>
          <a:solidFill>
            <a:srgbClr val="D9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činiteľ</a:t>
            </a:r>
            <a:endParaRPr lang="sk-SK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3059832" y="4077072"/>
            <a:ext cx="2376264" cy="720080"/>
          </a:xfrm>
          <a:prstGeom prst="roundRect">
            <a:avLst/>
          </a:prstGeom>
          <a:solidFill>
            <a:srgbClr val="D9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činiteľ</a:t>
            </a:r>
            <a:endParaRPr lang="sk-SK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5724128" y="4077072"/>
            <a:ext cx="2376264" cy="720080"/>
          </a:xfrm>
          <a:prstGeom prst="roundRect">
            <a:avLst/>
          </a:prstGeom>
          <a:solidFill>
            <a:srgbClr val="D9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súčin</a:t>
            </a:r>
            <a:endParaRPr lang="sk-SK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lačidlo akcie: Späť alebo Predchádzajúci 14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Tlačidlo akcie: Dopredu alebo Ďalej 16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971600" y="692696"/>
            <a:ext cx="7344816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NÁSOBENIE</a:t>
            </a:r>
          </a:p>
          <a:p>
            <a:pPr algn="ctr"/>
            <a:r>
              <a:rPr lang="sk-SK" sz="7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je zjednodušený zápis sčítania rovnakých sčítancov </a:t>
            </a:r>
            <a:endParaRPr lang="sk-SK" sz="72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Koľko rybičiek  majú v obchode?</a:t>
            </a:r>
            <a:endParaRPr lang="sk-SK" sz="3200" dirty="0"/>
          </a:p>
        </p:txBody>
      </p:sp>
      <p:grpSp>
        <p:nvGrpSpPr>
          <p:cNvPr id="3" name="Skupina 2"/>
          <p:cNvGrpSpPr/>
          <p:nvPr/>
        </p:nvGrpSpPr>
        <p:grpSpPr>
          <a:xfrm>
            <a:off x="179512" y="1960037"/>
            <a:ext cx="1872208" cy="1684987"/>
            <a:chOff x="5508104" y="2035493"/>
            <a:chExt cx="1872208" cy="1684987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035493"/>
              <a:ext cx="1872208" cy="168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420888"/>
              <a:ext cx="561554" cy="51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3140968"/>
              <a:ext cx="552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Skupina 6"/>
          <p:cNvGrpSpPr/>
          <p:nvPr/>
        </p:nvGrpSpPr>
        <p:grpSpPr>
          <a:xfrm>
            <a:off x="2051720" y="1960037"/>
            <a:ext cx="1872208" cy="1684987"/>
            <a:chOff x="5508104" y="2035493"/>
            <a:chExt cx="1872208" cy="1684987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035493"/>
              <a:ext cx="1872208" cy="168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420888"/>
              <a:ext cx="561554" cy="51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3140968"/>
              <a:ext cx="552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Skupina 10"/>
          <p:cNvGrpSpPr/>
          <p:nvPr/>
        </p:nvGrpSpPr>
        <p:grpSpPr>
          <a:xfrm>
            <a:off x="3923928" y="1960037"/>
            <a:ext cx="1872208" cy="1684987"/>
            <a:chOff x="5508104" y="2035493"/>
            <a:chExt cx="1872208" cy="1684987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035493"/>
              <a:ext cx="1872208" cy="168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420888"/>
              <a:ext cx="561554" cy="51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3140968"/>
              <a:ext cx="552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Skupina 14"/>
          <p:cNvGrpSpPr/>
          <p:nvPr/>
        </p:nvGrpSpPr>
        <p:grpSpPr>
          <a:xfrm>
            <a:off x="5796136" y="1960037"/>
            <a:ext cx="1872208" cy="1684987"/>
            <a:chOff x="5508104" y="2035493"/>
            <a:chExt cx="1872208" cy="1684987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035493"/>
              <a:ext cx="1872208" cy="168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8104" y="2420888"/>
              <a:ext cx="561554" cy="513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3140968"/>
              <a:ext cx="552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Zaoblený obdĺžnik 19"/>
          <p:cNvSpPr/>
          <p:nvPr/>
        </p:nvSpPr>
        <p:spPr>
          <a:xfrm>
            <a:off x="899592" y="1556792"/>
            <a:ext cx="504056" cy="504056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aoblený obdĺžnik 20"/>
          <p:cNvSpPr/>
          <p:nvPr/>
        </p:nvSpPr>
        <p:spPr>
          <a:xfrm>
            <a:off x="2771800" y="1556792"/>
            <a:ext cx="504056" cy="504056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aoblený obdĺžnik 21"/>
          <p:cNvSpPr/>
          <p:nvPr/>
        </p:nvSpPr>
        <p:spPr>
          <a:xfrm>
            <a:off x="6444208" y="1556792"/>
            <a:ext cx="504056" cy="504056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aoblený obdĺžnik 22"/>
          <p:cNvSpPr/>
          <p:nvPr/>
        </p:nvSpPr>
        <p:spPr>
          <a:xfrm>
            <a:off x="4572000" y="1556792"/>
            <a:ext cx="504056" cy="504056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aoblený obdĺžnik 23"/>
          <p:cNvSpPr/>
          <p:nvPr/>
        </p:nvSpPr>
        <p:spPr>
          <a:xfrm>
            <a:off x="1822303" y="1556792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Zaoblený obdĺžnik 24"/>
          <p:cNvSpPr/>
          <p:nvPr/>
        </p:nvSpPr>
        <p:spPr>
          <a:xfrm>
            <a:off x="3673996" y="1556792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ĺžnik 25"/>
          <p:cNvSpPr/>
          <p:nvPr/>
        </p:nvSpPr>
        <p:spPr>
          <a:xfrm>
            <a:off x="5542012" y="1556792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bdĺžnik 35"/>
          <p:cNvSpPr/>
          <p:nvPr/>
        </p:nvSpPr>
        <p:spPr>
          <a:xfrm>
            <a:off x="683568" y="692696"/>
            <a:ext cx="460851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Môžeš počítať takto:</a:t>
            </a:r>
            <a:endParaRPr lang="sk-SK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dĺžnik 36"/>
          <p:cNvSpPr/>
          <p:nvPr/>
        </p:nvSpPr>
        <p:spPr>
          <a:xfrm>
            <a:off x="395536" y="4149080"/>
            <a:ext cx="367240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Alebo 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jednoduchšie, </a:t>
            </a:r>
            <a:endParaRPr lang="sk-SK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teda </a:t>
            </a:r>
            <a:r>
              <a:rPr lang="sk-SK" sz="2800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násobiť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k-SK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aoblený obdĺžnik 37"/>
          <p:cNvSpPr/>
          <p:nvPr/>
        </p:nvSpPr>
        <p:spPr>
          <a:xfrm>
            <a:off x="4261865" y="5445224"/>
            <a:ext cx="504056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aoblený obdĺžnik 38"/>
          <p:cNvSpPr/>
          <p:nvPr/>
        </p:nvSpPr>
        <p:spPr>
          <a:xfrm>
            <a:off x="5544616" y="5445224"/>
            <a:ext cx="504056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4896544" y="5445224"/>
            <a:ext cx="504056" cy="504056"/>
            <a:chOff x="3779912" y="4221088"/>
            <a:chExt cx="504056" cy="50405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0" name="Zaoblený obdĺžnik 39"/>
            <p:cNvSpPr/>
            <p:nvPr/>
          </p:nvSpPr>
          <p:spPr>
            <a:xfrm>
              <a:off x="3779912" y="4221088"/>
              <a:ext cx="504056" cy="504056"/>
            </a:xfrm>
            <a:prstGeom prst="round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lop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Vývojový diagram: spojnica 40"/>
            <p:cNvSpPr/>
            <p:nvPr/>
          </p:nvSpPr>
          <p:spPr>
            <a:xfrm>
              <a:off x="3962028" y="4441304"/>
              <a:ext cx="144000" cy="144000"/>
            </a:xfrm>
            <a:prstGeom prst="flowChartConnector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44" name="Zaoblený obdĺžnik 43"/>
          <p:cNvSpPr/>
          <p:nvPr/>
        </p:nvSpPr>
        <p:spPr>
          <a:xfrm>
            <a:off x="3419872" y="4005064"/>
            <a:ext cx="554461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akvária, v každom sú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k-SK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rybky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aoblený obdĺžnik 44"/>
          <p:cNvSpPr/>
          <p:nvPr/>
        </p:nvSpPr>
        <p:spPr>
          <a:xfrm>
            <a:off x="1403648" y="5301208"/>
            <a:ext cx="2232248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   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aoblený obdĺžnik 45"/>
          <p:cNvSpPr/>
          <p:nvPr/>
        </p:nvSpPr>
        <p:spPr>
          <a:xfrm>
            <a:off x="7164288" y="1556792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aoblený obdĺžnik 46"/>
          <p:cNvSpPr/>
          <p:nvPr/>
        </p:nvSpPr>
        <p:spPr>
          <a:xfrm>
            <a:off x="7812360" y="1556792"/>
            <a:ext cx="971600" cy="504056"/>
          </a:xfrm>
          <a:prstGeom prst="round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aoblený obdĺžnik 41"/>
          <p:cNvSpPr/>
          <p:nvPr/>
        </p:nvSpPr>
        <p:spPr>
          <a:xfrm>
            <a:off x="6192688" y="5445224"/>
            <a:ext cx="504056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aoblený obdĺžnik 47"/>
          <p:cNvSpPr/>
          <p:nvPr/>
        </p:nvSpPr>
        <p:spPr>
          <a:xfrm>
            <a:off x="6768752" y="5445224"/>
            <a:ext cx="1043608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lačidlo akcie: Späť alebo Predchádzajúci 49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2" name="Tlačidlo akcie: Dopredu alebo Ďalej 51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4000"/>
                            </p:stCondLst>
                            <p:childTnLst>
                              <p:par>
                                <p:cTn id="6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6000"/>
                            </p:stCondLst>
                            <p:childTnLst>
                              <p:par>
                                <p:cTn id="7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7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0"/>
                            </p:stCondLst>
                            <p:childTnLst>
                              <p:par>
                                <p:cTn id="9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6" grpId="0" animBg="1"/>
      <p:bldP spid="37" grpId="0" animBg="1"/>
      <p:bldP spid="38" grpId="0" animBg="1"/>
      <p:bldP spid="39" grpId="0" animBg="1"/>
      <p:bldP spid="44" grpId="0" animBg="1"/>
      <p:bldP spid="45" grpId="0" animBg="1"/>
      <p:bldP spid="46" grpId="0" animBg="1"/>
      <p:bldP spid="47" grpId="0" animBg="1"/>
      <p:bldP spid="42" grpId="0" animBg="1"/>
      <p:bldP spid="48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Precvičujeme. Zapíš ako sčítanie aj ako násobenie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k-SK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323528" y="2060848"/>
            <a:ext cx="3816424" cy="1008112"/>
            <a:chOff x="2123728" y="4005064"/>
            <a:chExt cx="3816424" cy="1008112"/>
          </a:xfrm>
        </p:grpSpPr>
        <p:sp>
          <p:nvSpPr>
            <p:cNvPr id="4" name="Zaoblený obdĺžnik 3"/>
            <p:cNvSpPr/>
            <p:nvPr/>
          </p:nvSpPr>
          <p:spPr>
            <a:xfrm>
              <a:off x="2123728" y="4005064"/>
              <a:ext cx="3816424" cy="10081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5" name="Picture 1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11760" y="4149080"/>
              <a:ext cx="3217540" cy="788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Skupina 5"/>
          <p:cNvGrpSpPr/>
          <p:nvPr/>
        </p:nvGrpSpPr>
        <p:grpSpPr>
          <a:xfrm>
            <a:off x="323528" y="3212976"/>
            <a:ext cx="3816424" cy="1008112"/>
            <a:chOff x="2123728" y="4005064"/>
            <a:chExt cx="3816424" cy="1008112"/>
          </a:xfrm>
        </p:grpSpPr>
        <p:sp>
          <p:nvSpPr>
            <p:cNvPr id="7" name="Zaoblený obdĺžnik 6"/>
            <p:cNvSpPr/>
            <p:nvPr/>
          </p:nvSpPr>
          <p:spPr>
            <a:xfrm>
              <a:off x="2123728" y="4005064"/>
              <a:ext cx="3816424" cy="10081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pic>
          <p:nvPicPr>
            <p:cNvPr id="8" name="Picture 1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11760" y="4149080"/>
              <a:ext cx="3217540" cy="788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Zaoblený obdĺžnik 8"/>
          <p:cNvSpPr/>
          <p:nvPr/>
        </p:nvSpPr>
        <p:spPr>
          <a:xfrm>
            <a:off x="4427984" y="3356992"/>
            <a:ext cx="4210372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puzdrá po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k-SK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pasteliek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971600" y="4941168"/>
            <a:ext cx="2232248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   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aoblený obdĺžnik 27"/>
          <p:cNvSpPr/>
          <p:nvPr/>
        </p:nvSpPr>
        <p:spPr>
          <a:xfrm>
            <a:off x="601216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aoblený obdĺžnik 28"/>
          <p:cNvSpPr/>
          <p:nvPr/>
        </p:nvSpPr>
        <p:spPr>
          <a:xfrm>
            <a:off x="472440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ĺžnik 29"/>
          <p:cNvSpPr/>
          <p:nvPr/>
        </p:nvSpPr>
        <p:spPr>
          <a:xfrm>
            <a:off x="536408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aoblený obdĺžnik 30"/>
          <p:cNvSpPr/>
          <p:nvPr/>
        </p:nvSpPr>
        <p:spPr>
          <a:xfrm>
            <a:off x="6588224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aoblený obdĺžnik 31"/>
          <p:cNvSpPr/>
          <p:nvPr/>
        </p:nvSpPr>
        <p:spPr>
          <a:xfrm>
            <a:off x="7200800" y="2492896"/>
            <a:ext cx="971600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Zaoblený obdĺžnik 63"/>
          <p:cNvSpPr/>
          <p:nvPr/>
        </p:nvSpPr>
        <p:spPr>
          <a:xfrm>
            <a:off x="4297361" y="4941168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Zaoblený obdĺžnik 64"/>
          <p:cNvSpPr/>
          <p:nvPr/>
        </p:nvSpPr>
        <p:spPr>
          <a:xfrm>
            <a:off x="5580112" y="4941168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Zaoblený obdĺžnik 66"/>
          <p:cNvSpPr/>
          <p:nvPr/>
        </p:nvSpPr>
        <p:spPr>
          <a:xfrm>
            <a:off x="4932040" y="4941168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Zaoblený obdĺžnik 68"/>
          <p:cNvSpPr/>
          <p:nvPr/>
        </p:nvSpPr>
        <p:spPr>
          <a:xfrm>
            <a:off x="6228184" y="4941168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Zaoblený obdĺžnik 69"/>
          <p:cNvSpPr/>
          <p:nvPr/>
        </p:nvSpPr>
        <p:spPr>
          <a:xfrm>
            <a:off x="6840760" y="4941168"/>
            <a:ext cx="97160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lačidlo akcie: Späť alebo Predchádzajúci 23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Tlačidlo akcie: Dopredu alebo Ďalej 25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64" grpId="0" animBg="1"/>
      <p:bldP spid="65" grpId="0" animBg="1"/>
      <p:bldP spid="67" grpId="0" animBg="1"/>
      <p:bldP spid="69" grpId="0" animBg="1"/>
      <p:bldP spid="70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Precvičujeme. Zapíš ako sčítanie aj ako násobenie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k-SK" sz="2800" dirty="0"/>
          </a:p>
        </p:txBody>
      </p:sp>
      <p:grpSp>
        <p:nvGrpSpPr>
          <p:cNvPr id="3" name="Skupina 2"/>
          <p:cNvGrpSpPr/>
          <p:nvPr/>
        </p:nvGrpSpPr>
        <p:grpSpPr>
          <a:xfrm>
            <a:off x="179512" y="1484784"/>
            <a:ext cx="1477888" cy="1548755"/>
            <a:chOff x="4932040" y="3645024"/>
            <a:chExt cx="1477888" cy="1548755"/>
          </a:xfrm>
        </p:grpSpPr>
        <p:pic>
          <p:nvPicPr>
            <p:cNvPr id="4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64088" y="3645024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48064" y="3933056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80112" y="4005064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32040" y="4221088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64088" y="4293096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24128" y="4365104"/>
              <a:ext cx="685800" cy="828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Skupina 9"/>
          <p:cNvGrpSpPr/>
          <p:nvPr/>
        </p:nvGrpSpPr>
        <p:grpSpPr>
          <a:xfrm>
            <a:off x="1835696" y="1700808"/>
            <a:ext cx="1527020" cy="1359936"/>
            <a:chOff x="6588224" y="4365104"/>
            <a:chExt cx="1527020" cy="1359936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2280" y="4365104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65313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465313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20272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Zaoblený obdĺžnik 16"/>
          <p:cNvSpPr/>
          <p:nvPr/>
        </p:nvSpPr>
        <p:spPr>
          <a:xfrm>
            <a:off x="3707904" y="3212976"/>
            <a:ext cx="504056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kôpky, na každej je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k-SK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jabĺk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Skupina 17"/>
          <p:cNvGrpSpPr/>
          <p:nvPr/>
        </p:nvGrpSpPr>
        <p:grpSpPr>
          <a:xfrm>
            <a:off x="971600" y="3212976"/>
            <a:ext cx="1527020" cy="1359936"/>
            <a:chOff x="6588224" y="4365104"/>
            <a:chExt cx="1527020" cy="1359936"/>
          </a:xfrm>
        </p:grpSpPr>
        <p:pic>
          <p:nvPicPr>
            <p:cNvPr id="19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2280" y="4365104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08304" y="465313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465313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52320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88224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20272" y="5013176"/>
              <a:ext cx="662924" cy="711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Zaoblený obdĺžnik 24"/>
          <p:cNvSpPr/>
          <p:nvPr/>
        </p:nvSpPr>
        <p:spPr>
          <a:xfrm>
            <a:off x="899592" y="4869160"/>
            <a:ext cx="2232248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   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ĺžnik 25"/>
          <p:cNvSpPr/>
          <p:nvPr/>
        </p:nvSpPr>
        <p:spPr>
          <a:xfrm>
            <a:off x="644420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aoblený obdĺžnik 26"/>
          <p:cNvSpPr/>
          <p:nvPr/>
        </p:nvSpPr>
        <p:spPr>
          <a:xfrm>
            <a:off x="515644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aoblený obdĺžnik 27"/>
          <p:cNvSpPr/>
          <p:nvPr/>
        </p:nvSpPr>
        <p:spPr>
          <a:xfrm>
            <a:off x="579613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aoblený obdĺžnik 28"/>
          <p:cNvSpPr/>
          <p:nvPr/>
        </p:nvSpPr>
        <p:spPr>
          <a:xfrm>
            <a:off x="702027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ĺžnik 29"/>
          <p:cNvSpPr/>
          <p:nvPr/>
        </p:nvSpPr>
        <p:spPr>
          <a:xfrm>
            <a:off x="7632848" y="2492896"/>
            <a:ext cx="971600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aoblený obdĺžnik 37"/>
          <p:cNvSpPr/>
          <p:nvPr/>
        </p:nvSpPr>
        <p:spPr>
          <a:xfrm>
            <a:off x="3860304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aoblený obdĺžnik 38"/>
          <p:cNvSpPr/>
          <p:nvPr/>
        </p:nvSpPr>
        <p:spPr>
          <a:xfrm>
            <a:off x="449999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aoblený obdĺžnik 46"/>
          <p:cNvSpPr/>
          <p:nvPr/>
        </p:nvSpPr>
        <p:spPr>
          <a:xfrm>
            <a:off x="4476873" y="4869160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aoblený obdĺžnik 47"/>
          <p:cNvSpPr/>
          <p:nvPr/>
        </p:nvSpPr>
        <p:spPr>
          <a:xfrm>
            <a:off x="5652120" y="4869160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Zaoblený obdĺžnik 49"/>
          <p:cNvSpPr/>
          <p:nvPr/>
        </p:nvSpPr>
        <p:spPr>
          <a:xfrm>
            <a:off x="5076056" y="4869160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Zaoblený obdĺžnik 51"/>
          <p:cNvSpPr/>
          <p:nvPr/>
        </p:nvSpPr>
        <p:spPr>
          <a:xfrm>
            <a:off x="6228184" y="4869160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Zaoblený obdĺžnik 52"/>
          <p:cNvSpPr/>
          <p:nvPr/>
        </p:nvSpPr>
        <p:spPr>
          <a:xfrm>
            <a:off x="6840760" y="4869160"/>
            <a:ext cx="97160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lačidlo akcie: Späť alebo Predchádzajúci 43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Tlačidlo akcie: Dopredu alebo Ďalej 45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8" grpId="0" animBg="1"/>
      <p:bldP spid="39" grpId="0" animBg="1"/>
      <p:bldP spid="47" grpId="0" animBg="1"/>
      <p:bldP spid="48" grpId="0" animBg="1"/>
      <p:bldP spid="50" grpId="0" animBg="1"/>
      <p:bldP spid="52" grpId="0" animBg="1"/>
      <p:bldP spid="53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Precvičujeme. Zapíš ako sčítanie aj ako násobenie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k-SK" sz="2800" dirty="0"/>
          </a:p>
        </p:txBody>
      </p:sp>
      <p:grpSp>
        <p:nvGrpSpPr>
          <p:cNvPr id="3" name="Skupina 2"/>
          <p:cNvGrpSpPr/>
          <p:nvPr/>
        </p:nvGrpSpPr>
        <p:grpSpPr>
          <a:xfrm>
            <a:off x="539553" y="1196752"/>
            <a:ext cx="1440160" cy="1123950"/>
            <a:chOff x="1115616" y="4365104"/>
            <a:chExt cx="1908025" cy="155599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365104"/>
              <a:ext cx="1908025" cy="155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7069267">
              <a:off x="1131969" y="4889268"/>
              <a:ext cx="1080120" cy="572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4509120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5157192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Skupina 7"/>
          <p:cNvGrpSpPr/>
          <p:nvPr/>
        </p:nvGrpSpPr>
        <p:grpSpPr>
          <a:xfrm>
            <a:off x="2051720" y="1196752"/>
            <a:ext cx="1440160" cy="1123950"/>
            <a:chOff x="1115616" y="4365104"/>
            <a:chExt cx="1908025" cy="1555998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365104"/>
              <a:ext cx="1908025" cy="155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7069267">
              <a:off x="1131969" y="4889268"/>
              <a:ext cx="1080120" cy="572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4509120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5157192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Skupina 12"/>
          <p:cNvGrpSpPr/>
          <p:nvPr/>
        </p:nvGrpSpPr>
        <p:grpSpPr>
          <a:xfrm>
            <a:off x="3563888" y="1196752"/>
            <a:ext cx="1440160" cy="1123950"/>
            <a:chOff x="1115616" y="4365104"/>
            <a:chExt cx="1908025" cy="1555998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365104"/>
              <a:ext cx="1908025" cy="155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7069267">
              <a:off x="1131969" y="4889268"/>
              <a:ext cx="1080120" cy="572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4509120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5157192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" name="Skupina 17"/>
          <p:cNvGrpSpPr/>
          <p:nvPr/>
        </p:nvGrpSpPr>
        <p:grpSpPr>
          <a:xfrm>
            <a:off x="5076055" y="1196752"/>
            <a:ext cx="1440160" cy="1123950"/>
            <a:chOff x="1115616" y="4365104"/>
            <a:chExt cx="1908025" cy="1555998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365104"/>
              <a:ext cx="1908025" cy="155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7069267">
              <a:off x="1131969" y="4889268"/>
              <a:ext cx="1080120" cy="572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4509120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5157192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" name="Skupina 22"/>
          <p:cNvGrpSpPr/>
          <p:nvPr/>
        </p:nvGrpSpPr>
        <p:grpSpPr>
          <a:xfrm>
            <a:off x="6588224" y="1196752"/>
            <a:ext cx="1440160" cy="1123950"/>
            <a:chOff x="1115616" y="4365104"/>
            <a:chExt cx="1908025" cy="1555998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365104"/>
              <a:ext cx="1908025" cy="1555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7069267">
              <a:off x="1131969" y="4889268"/>
              <a:ext cx="1080120" cy="572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4509120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63688" y="5157192"/>
              <a:ext cx="743021" cy="702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Zaoblený obdĺžnik 27"/>
          <p:cNvSpPr/>
          <p:nvPr/>
        </p:nvSpPr>
        <p:spPr>
          <a:xfrm>
            <a:off x="583163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aoblený obdĺžnik 28"/>
          <p:cNvSpPr/>
          <p:nvPr/>
        </p:nvSpPr>
        <p:spPr>
          <a:xfrm>
            <a:off x="454387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aoblený obdĺžnik 29"/>
          <p:cNvSpPr/>
          <p:nvPr/>
        </p:nvSpPr>
        <p:spPr>
          <a:xfrm>
            <a:off x="518356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aoblený obdĺžnik 30"/>
          <p:cNvSpPr/>
          <p:nvPr/>
        </p:nvSpPr>
        <p:spPr>
          <a:xfrm>
            <a:off x="640769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aoblený obdĺžnik 31"/>
          <p:cNvSpPr/>
          <p:nvPr/>
        </p:nvSpPr>
        <p:spPr>
          <a:xfrm>
            <a:off x="7020272" y="2492896"/>
            <a:ext cx="971600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aoblený obdĺžnik 32"/>
          <p:cNvSpPr/>
          <p:nvPr/>
        </p:nvSpPr>
        <p:spPr>
          <a:xfrm>
            <a:off x="324772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aoblený obdĺžnik 33"/>
          <p:cNvSpPr/>
          <p:nvPr/>
        </p:nvSpPr>
        <p:spPr>
          <a:xfrm>
            <a:off x="388741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Zaoblený obdĺžnik 34"/>
          <p:cNvSpPr/>
          <p:nvPr/>
        </p:nvSpPr>
        <p:spPr>
          <a:xfrm>
            <a:off x="197971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Zaoblený obdĺžnik 35"/>
          <p:cNvSpPr/>
          <p:nvPr/>
        </p:nvSpPr>
        <p:spPr>
          <a:xfrm>
            <a:off x="261940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aoblený obdĺžnik 36"/>
          <p:cNvSpPr/>
          <p:nvPr/>
        </p:nvSpPr>
        <p:spPr>
          <a:xfrm>
            <a:off x="755576" y="2501404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aoblený obdĺžnik 37"/>
          <p:cNvSpPr/>
          <p:nvPr/>
        </p:nvSpPr>
        <p:spPr>
          <a:xfrm>
            <a:off x="132325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aoblený obdĺžnik 38"/>
          <p:cNvSpPr/>
          <p:nvPr/>
        </p:nvSpPr>
        <p:spPr>
          <a:xfrm>
            <a:off x="1619672" y="3356992"/>
            <a:ext cx="5616624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peňaženiek, v každej je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aoblený obdĺžnik 39"/>
          <p:cNvSpPr/>
          <p:nvPr/>
        </p:nvSpPr>
        <p:spPr>
          <a:xfrm>
            <a:off x="1043608" y="4797152"/>
            <a:ext cx="2232248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   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aoblený obdĺžnik 40"/>
          <p:cNvSpPr/>
          <p:nvPr/>
        </p:nvSpPr>
        <p:spPr>
          <a:xfrm>
            <a:off x="4513385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aoblený obdĺžnik 41"/>
          <p:cNvSpPr/>
          <p:nvPr/>
        </p:nvSpPr>
        <p:spPr>
          <a:xfrm>
            <a:off x="5796136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Zaoblený obdĺžnik 43"/>
          <p:cNvSpPr/>
          <p:nvPr/>
        </p:nvSpPr>
        <p:spPr>
          <a:xfrm>
            <a:off x="5148064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aoblený obdĺžnik 45"/>
          <p:cNvSpPr/>
          <p:nvPr/>
        </p:nvSpPr>
        <p:spPr>
          <a:xfrm>
            <a:off x="6444208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aoblený obdĺžnik 46"/>
          <p:cNvSpPr/>
          <p:nvPr/>
        </p:nvSpPr>
        <p:spPr>
          <a:xfrm>
            <a:off x="7056784" y="4725144"/>
            <a:ext cx="97160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lačidlo akcie: Späť alebo Predchádzajúci 48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3" name="Tlačidlo akcie: Dopredu alebo Ďalej 52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000"/>
                            </p:stCondLst>
                            <p:childTnLst>
                              <p:par>
                                <p:cTn id="9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6" grpId="0" animBg="1"/>
      <p:bldP spid="47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Precvičujeme. Zapíš ako sčítanie aj ako násobenie</a:t>
            </a:r>
            <a:r>
              <a:rPr lang="sk-SK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k-SK" sz="28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340768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38288" y="1340768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387376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1387376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387376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1387376"/>
            <a:ext cx="8286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aoblený obdĺžnik 8"/>
          <p:cNvSpPr/>
          <p:nvPr/>
        </p:nvSpPr>
        <p:spPr>
          <a:xfrm>
            <a:off x="536408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ĺžnik 9"/>
          <p:cNvSpPr/>
          <p:nvPr/>
        </p:nvSpPr>
        <p:spPr>
          <a:xfrm>
            <a:off x="421196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ĺžnik 10"/>
          <p:cNvSpPr/>
          <p:nvPr/>
        </p:nvSpPr>
        <p:spPr>
          <a:xfrm>
            <a:off x="4788024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ĺžnik 11"/>
          <p:cNvSpPr/>
          <p:nvPr/>
        </p:nvSpPr>
        <p:spPr>
          <a:xfrm>
            <a:off x="7092280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aoblený obdĺžnik 12"/>
          <p:cNvSpPr/>
          <p:nvPr/>
        </p:nvSpPr>
        <p:spPr>
          <a:xfrm>
            <a:off x="7668344" y="2492896"/>
            <a:ext cx="971600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aoblený obdĺžnik 13"/>
          <p:cNvSpPr/>
          <p:nvPr/>
        </p:nvSpPr>
        <p:spPr>
          <a:xfrm>
            <a:off x="305983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aoblený obdĺžnik 14"/>
          <p:cNvSpPr/>
          <p:nvPr/>
        </p:nvSpPr>
        <p:spPr>
          <a:xfrm>
            <a:off x="363589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aoblený obdĺžnik 15"/>
          <p:cNvSpPr/>
          <p:nvPr/>
        </p:nvSpPr>
        <p:spPr>
          <a:xfrm>
            <a:off x="1903512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aoblený obdĺžnik 16"/>
          <p:cNvSpPr/>
          <p:nvPr/>
        </p:nvSpPr>
        <p:spPr>
          <a:xfrm>
            <a:off x="2483768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aoblený obdĺžnik 17"/>
          <p:cNvSpPr/>
          <p:nvPr/>
        </p:nvSpPr>
        <p:spPr>
          <a:xfrm>
            <a:off x="755576" y="2501404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aoblený obdĺžnik 18"/>
          <p:cNvSpPr/>
          <p:nvPr/>
        </p:nvSpPr>
        <p:spPr>
          <a:xfrm>
            <a:off x="1323256" y="2492896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aoblený obdĺžnik 19"/>
          <p:cNvSpPr/>
          <p:nvPr/>
        </p:nvSpPr>
        <p:spPr>
          <a:xfrm>
            <a:off x="6516216" y="2501404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aoblený obdĺžnik 20"/>
          <p:cNvSpPr/>
          <p:nvPr/>
        </p:nvSpPr>
        <p:spPr>
          <a:xfrm>
            <a:off x="5940152" y="2501404"/>
            <a:ext cx="504056" cy="50405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aoblený obdĺžnik 21"/>
          <p:cNvSpPr/>
          <p:nvPr/>
        </p:nvSpPr>
        <p:spPr>
          <a:xfrm>
            <a:off x="1619672" y="3356992"/>
            <a:ext cx="5616624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rúk, každá ukazuje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prsty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aoblený obdĺžnik 22"/>
          <p:cNvSpPr/>
          <p:nvPr/>
        </p:nvSpPr>
        <p:spPr>
          <a:xfrm>
            <a:off x="1043608" y="4797152"/>
            <a:ext cx="2232248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 </a:t>
            </a:r>
            <a:r>
              <a:rPr lang="sk-SK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    </a:t>
            </a:r>
            <a:r>
              <a:rPr lang="sk-SK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sk-S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aoblený obdĺžnik 23"/>
          <p:cNvSpPr/>
          <p:nvPr/>
        </p:nvSpPr>
        <p:spPr>
          <a:xfrm>
            <a:off x="4513385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Zaoblený obdĺžnik 24"/>
          <p:cNvSpPr/>
          <p:nvPr/>
        </p:nvSpPr>
        <p:spPr>
          <a:xfrm>
            <a:off x="5796136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ĺžnik 25"/>
          <p:cNvSpPr/>
          <p:nvPr/>
        </p:nvSpPr>
        <p:spPr>
          <a:xfrm>
            <a:off x="5148064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aoblený obdĺžnik 26"/>
          <p:cNvSpPr/>
          <p:nvPr/>
        </p:nvSpPr>
        <p:spPr>
          <a:xfrm>
            <a:off x="6444208" y="4725144"/>
            <a:ext cx="504056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sk-SK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aoblený obdĺžnik 27"/>
          <p:cNvSpPr/>
          <p:nvPr/>
        </p:nvSpPr>
        <p:spPr>
          <a:xfrm>
            <a:off x="7056784" y="4725144"/>
            <a:ext cx="971600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lačidlo akcie: Späť alebo Predchádzajúci 29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Tlačidlo akcie: Dopredu alebo Ďalej 33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Zapíš spoj násobenia</a:t>
            </a:r>
            <a:endParaRPr lang="sk-SK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5704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9840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9032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15184" y="1412776"/>
            <a:ext cx="762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Rovná spojnica 10"/>
          <p:cNvCxnSpPr/>
          <p:nvPr/>
        </p:nvCxnSpPr>
        <p:spPr>
          <a:xfrm>
            <a:off x="4716016" y="2420888"/>
            <a:ext cx="338437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924944"/>
            <a:ext cx="742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64754" y="2924944"/>
            <a:ext cx="742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12826" y="2924944"/>
            <a:ext cx="742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581128"/>
            <a:ext cx="1038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63427" y="4581128"/>
            <a:ext cx="1038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1828" y="4588098"/>
            <a:ext cx="1038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9719" y="4588098"/>
            <a:ext cx="1038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Rovná spojnica 18"/>
          <p:cNvCxnSpPr/>
          <p:nvPr/>
        </p:nvCxnSpPr>
        <p:spPr>
          <a:xfrm>
            <a:off x="2771800" y="4005064"/>
            <a:ext cx="338437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4572000" y="5589240"/>
            <a:ext cx="3384376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lačidlo akcie: Späť alebo Predchádzajúci 21">
            <a:hlinkClick r:id="" action="ppaction://hlinkshowjump?jump=previousslide" highlightClick="1"/>
          </p:cNvPr>
          <p:cNvSpPr/>
          <p:nvPr/>
        </p:nvSpPr>
        <p:spPr>
          <a:xfrm>
            <a:off x="251520" y="6309320"/>
            <a:ext cx="432048" cy="360040"/>
          </a:xfrm>
          <a:prstGeom prst="actionButtonBackPrevious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Tlačidlo akcie: Dopredu alebo Ďalej 23">
            <a:hlinkClick r:id="" action="ppaction://hlinkshowjump?jump=nextslide" highlightClick="1"/>
          </p:cNvPr>
          <p:cNvSpPr/>
          <p:nvPr/>
        </p:nvSpPr>
        <p:spPr>
          <a:xfrm>
            <a:off x="8100392" y="6309320"/>
            <a:ext cx="432048" cy="360040"/>
          </a:xfrm>
          <a:prstGeom prst="actionButtonForwardNex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spd="med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215</Words>
  <Application>Microsoft Office PowerPoint</Application>
  <PresentationFormat>Prezentácia na obrazovke (4:3)</PresentationFormat>
  <Paragraphs>70</Paragraphs>
  <Slides>11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Snímka 1</vt:lpstr>
      <vt:lpstr>Snímka 2</vt:lpstr>
      <vt:lpstr>Snímka 3</vt:lpstr>
      <vt:lpstr>Koľko rybičiek  majú v obchode?</vt:lpstr>
      <vt:lpstr>Precvičujeme. Zapíš ako sčítanie aj ako násobenie.</vt:lpstr>
      <vt:lpstr>Precvičujeme. Zapíš ako sčítanie aj ako násobenie.</vt:lpstr>
      <vt:lpstr>Precvičujeme. Zapíš ako sčítanie aj ako násobenie.</vt:lpstr>
      <vt:lpstr>Precvičujeme. Zapíš ako sčítanie aj ako násobenie.</vt:lpstr>
      <vt:lpstr>Zapíš spoj násobenia</vt:lpstr>
      <vt:lpstr>Sčítanie preveď na násobenie. Pracuj podľa vzoru</vt:lpstr>
      <vt:lpstr>Snímka 11</vt:lpstr>
    </vt:vector>
  </TitlesOfParts>
  <Company>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EH</dc:creator>
  <cp:lastModifiedBy>EH</cp:lastModifiedBy>
  <cp:revision>66</cp:revision>
  <dcterms:created xsi:type="dcterms:W3CDTF">2016-10-09T18:03:33Z</dcterms:created>
  <dcterms:modified xsi:type="dcterms:W3CDTF">2016-10-11T17:05:25Z</dcterms:modified>
</cp:coreProperties>
</file>